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57" r:id="rId4"/>
    <p:sldId id="258" r:id="rId5"/>
    <p:sldId id="270" r:id="rId6"/>
    <p:sldId id="281" r:id="rId7"/>
    <p:sldId id="260" r:id="rId8"/>
    <p:sldId id="286" r:id="rId9"/>
    <p:sldId id="283" r:id="rId10"/>
    <p:sldId id="262" r:id="rId11"/>
    <p:sldId id="289" r:id="rId12"/>
    <p:sldId id="273" r:id="rId13"/>
    <p:sldId id="265" r:id="rId14"/>
    <p:sldId id="276" r:id="rId15"/>
    <p:sldId id="277" r:id="rId16"/>
    <p:sldId id="266" r:id="rId17"/>
    <p:sldId id="267" r:id="rId18"/>
    <p:sldId id="278" r:id="rId19"/>
    <p:sldId id="280" r:id="rId20"/>
    <p:sldId id="288" r:id="rId21"/>
    <p:sldId id="285" r:id="rId22"/>
    <p:sldId id="28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8991"/>
    <a:srgbClr val="172A3A"/>
    <a:srgbClr val="004346"/>
    <a:srgbClr val="74B3CE"/>
    <a:srgbClr val="09B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95"/>
  </p:normalViewPr>
  <p:slideViewPr>
    <p:cSldViewPr snapToGrid="0">
      <p:cViewPr varScale="1">
        <p:scale>
          <a:sx n="113" d="100"/>
          <a:sy n="113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Prediction</a:t>
            </a:r>
            <a:r>
              <a:rPr lang="en-US" baseline="0" dirty="0"/>
              <a:t> Scores </a:t>
            </a:r>
            <a:r>
              <a:rPr lang="en-US" dirty="0"/>
              <a:t>of</a:t>
            </a:r>
            <a:r>
              <a:rPr lang="en-US" baseline="0" dirty="0"/>
              <a:t> Production Models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Train Precision</c:v>
                </c:pt>
              </c:strCache>
            </c:strRef>
          </c:tx>
          <c:spPr>
            <a:solidFill>
              <a:srgbClr val="09BC8A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Random Forest</c:v>
                </c:pt>
                <c:pt idx="1">
                  <c:v>Logistic Regression</c:v>
                </c:pt>
                <c:pt idx="2">
                  <c:v>SVM</c:v>
                </c:pt>
                <c:pt idx="3">
                  <c:v>XGBoost</c:v>
                </c:pt>
                <c:pt idx="4">
                  <c:v>Light GBM</c:v>
                </c:pt>
              </c:strCache>
            </c:strRef>
          </c:cat>
          <c:val>
            <c:numRef>
              <c:f>Sheet1!$B$2:$B$6</c:f>
              <c:numCache>
                <c:formatCode>0.00</c:formatCode>
                <c:ptCount val="5"/>
                <c:pt idx="0">
                  <c:v>0.87</c:v>
                </c:pt>
                <c:pt idx="1">
                  <c:v>0.68</c:v>
                </c:pt>
                <c:pt idx="2">
                  <c:v>0.67</c:v>
                </c:pt>
                <c:pt idx="3">
                  <c:v>0.91</c:v>
                </c:pt>
                <c:pt idx="4">
                  <c:v>0.76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43-0341-BEB3-1BC4E1EA0D5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Test Precision</c:v>
                </c:pt>
              </c:strCache>
            </c:strRef>
          </c:tx>
          <c:spPr>
            <a:solidFill>
              <a:srgbClr val="172A3A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Random Forest</c:v>
                </c:pt>
                <c:pt idx="1">
                  <c:v>Logistic Regression</c:v>
                </c:pt>
                <c:pt idx="2">
                  <c:v>SVM</c:v>
                </c:pt>
                <c:pt idx="3">
                  <c:v>XGBoost</c:v>
                </c:pt>
                <c:pt idx="4">
                  <c:v>Light GBM</c:v>
                </c:pt>
              </c:strCache>
            </c:strRef>
          </c:cat>
          <c:val>
            <c:numRef>
              <c:f>Sheet1!$C$2:$C$6</c:f>
              <c:numCache>
                <c:formatCode>0.00</c:formatCode>
                <c:ptCount val="5"/>
                <c:pt idx="0">
                  <c:v>0.64</c:v>
                </c:pt>
                <c:pt idx="1">
                  <c:v>0.65</c:v>
                </c:pt>
                <c:pt idx="2">
                  <c:v>0.64</c:v>
                </c:pt>
                <c:pt idx="3">
                  <c:v>0.7</c:v>
                </c:pt>
                <c:pt idx="4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643-0341-BEB3-1BC4E1EA0D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8005536"/>
        <c:axId val="717415472"/>
      </c:barChart>
      <c:catAx>
        <c:axId val="71800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415472"/>
        <c:crosses val="autoZero"/>
        <c:auto val="1"/>
        <c:lblAlgn val="ctr"/>
        <c:lblOffset val="100"/>
        <c:noMultiLvlLbl val="0"/>
      </c:catAx>
      <c:valAx>
        <c:axId val="71741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8005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4F10C-9E1F-BC4F-994A-46B03EB51C40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1C92C-51B6-724A-B9CD-28E6E104A7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349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1C92C-51B6-724A-B9CD-28E6E104A7A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269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was unable to find </a:t>
            </a:r>
            <a:r>
              <a:rPr lang="en-US" dirty="0" err="1"/>
              <a:t>uk</a:t>
            </a:r>
            <a:r>
              <a:rPr lang="en-US" dirty="0"/>
              <a:t>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1C92C-51B6-724A-B9CD-28E6E104A7A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00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7D25-842A-46BC-0EA2-42E84F3CA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D7CE7B-CE73-1DE9-F13D-61FCD3F97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D5D8D-DFCF-6F99-CD98-4CEC5081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289EE-BC30-80DF-1C4B-FB1F53CE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E778-41E3-2FF2-6B20-EBAA28858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91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1B1E-D38C-F187-8CFE-2E8707433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65EE3-4A97-705A-1480-9FD0C1751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BC462-296E-BFF1-7B18-0293DABC4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74723-31D6-7EEB-958B-A4FC85F7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23A9C-FF76-3FE6-C907-B79C7C94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25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41B243-F398-E0B0-AB52-2BA03DA57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45F5A-C336-5A90-0F68-20A72E83F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0F7DD-AA6A-E52C-5BAA-0E3CCFA45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873C6-A92A-36D1-98D7-78C2F6798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CB94-A24F-2553-2B48-F21FE8D28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2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69008-A54E-F484-3CB9-704CFC90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FE569-0911-A587-B69C-4F71F8A20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C5AC5-CFAA-6B32-C7E6-E774904A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803F7-13FA-D494-FE81-CD0F1217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AB619-861E-281A-CC68-A5E4FFE9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24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3E4E8-DEC3-F902-4B3C-2AD150A65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76C96-7DD6-5F8D-4B51-F277FD5F7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9DCD0-DCC5-8C90-E8AA-A95719A02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34D62-E1FA-5F7E-F220-0550614E1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D5BBF-DB0A-E6E2-2DB7-6C661740A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58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C555D-8155-39E0-BA59-3E777999F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4A675-5F8A-8F67-621C-677A4758C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135AD-EB6F-5769-4972-7C830897D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7F66D-0A18-B11F-A092-9E8584CF4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446E2-637D-EB50-A050-8C7DD1D68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32B3D-E1F8-CFEF-5663-3BF3C0F35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69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5909-02CB-5FC5-1936-600DAFE5B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48E3C-00CF-93C9-AEED-8F3B588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F20A1-17F0-88FD-7BFD-D2EB889F3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8A1B8-F601-B056-3A73-8C14A01B96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AF7BF-0C74-990A-0745-16F21B05EB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1ECCB5-6CD2-E377-29DE-5905BB32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85AE2A-29CF-4237-361F-F37CE1FE4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0E9484-2ADF-7CD1-E2F4-D19F618B1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87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98E75-6C36-94A7-0DCA-31BB8A0E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B06CC-F23E-69A5-7806-CA9BE542A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1C74A-2524-7877-BFD5-FB780F307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518E6-8D63-BCA0-8AA3-75006D980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4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0208E-67CB-9840-D620-D6329147C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CD447-7E6A-B926-742A-C84779923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00B2A-74C6-CB60-D51C-FAC8A3084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16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5650-A560-256B-9467-5AF1E8167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3256-5B96-6C63-BBB0-A51F6CFFD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B7D94-A380-42F7-864F-CADD6BB19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BD7AE-A602-4117-F4FC-E458DBF72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BAE5-D67F-CA51-8B75-5C45647E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6CA5E-DB6B-2197-C746-8414042F8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4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1D741-FB47-B8F1-DD32-1260D1ECC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90E674-E29B-3830-CFF5-F73D93F831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148BA-2ADC-7788-9696-53C81A8D3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76333-C320-4755-0EC1-8E4E4F12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CC924-77FD-C67E-68A6-7149FF57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148F9-FAC5-A26F-E13F-FBFFB23F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55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A9E949-D219-1ED7-8F7A-F7CA44A60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6BA43-80B5-0E69-AF28-2B9466350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44ADC-B857-3CAA-6AD1-1BE939951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77E172-C612-6F4E-ADE8-93DF2A36B444}" type="datetimeFigureOut">
              <a:rPr lang="en-US" smtClean="0"/>
              <a:t>7/5/24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16A6D-9109-9FA7-3101-C589E3CEAC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56DDB-DC4B-C78F-462D-D81C41B32C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D5BDC-2026-EA44-BD0E-FC1E600815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24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fiec.cfpb.gov/data-browser/data/2022?category=stat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A midsection of a person holding a miniature house">
            <a:extLst>
              <a:ext uri="{FF2B5EF4-FFF2-40B4-BE49-F238E27FC236}">
                <a16:creationId xmlns:a16="http://schemas.microsoft.com/office/drawing/2014/main" id="{746F8659-794B-CDC0-A9B8-E2366BDD7F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9383" b="133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C4A0B5-E390-F7AB-7F42-CA443B4DF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1122363"/>
            <a:ext cx="9795637" cy="2220775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Mortgage Loan Predictor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2C145-3536-510D-107C-DF292377D4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181" y="3514853"/>
            <a:ext cx="9795637" cy="20570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Alex Martin</a:t>
            </a:r>
          </a:p>
        </p:txBody>
      </p:sp>
    </p:spTree>
    <p:extLst>
      <p:ext uri="{BB962C8B-B14F-4D97-AF65-F5344CB8AC3E}">
        <p14:creationId xmlns:p14="http://schemas.microsoft.com/office/powerpoint/2010/main" val="181032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 advTm="1860"/>
    </mc:Choice>
    <mc:Fallback xmlns="">
      <p:transition spd="slow" advTm="1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B5B8B-4CF5-37F1-033A-D5CA176F2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Approved v. Denied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875D69-552D-0FF0-5DEB-2C514F248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048"/>
            <a:ext cx="5181600" cy="1325564"/>
          </a:xfrm>
        </p:spPr>
        <p:txBody>
          <a:bodyPr>
            <a:normAutofit/>
          </a:bodyPr>
          <a:lstStyle/>
          <a:p>
            <a:r>
              <a:rPr lang="en-US" sz="2000" dirty="0"/>
              <a:t>86% of Mortgage loans were approved</a:t>
            </a:r>
          </a:p>
          <a:p>
            <a:r>
              <a:rPr lang="en-US" sz="2000" dirty="0"/>
              <a:t>14% of Mortgage loans were denied</a:t>
            </a:r>
          </a:p>
          <a:p>
            <a:r>
              <a:rPr lang="en-US" sz="2000" dirty="0"/>
              <a:t>Large class imbalance in the dataset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92D7BCD-B0A1-EC9C-5E30-D110110D0C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616467"/>
              </p:ext>
            </p:extLst>
          </p:nvPr>
        </p:nvGraphicFramePr>
        <p:xfrm>
          <a:off x="6463155" y="4129053"/>
          <a:ext cx="3740150" cy="10972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870075">
                  <a:extLst>
                    <a:ext uri="{9D8B030D-6E8A-4147-A177-3AD203B41FA5}">
                      <a16:colId xmlns:a16="http://schemas.microsoft.com/office/drawing/2014/main" val="356159322"/>
                    </a:ext>
                  </a:extLst>
                </a:gridCol>
                <a:gridCol w="1870075">
                  <a:extLst>
                    <a:ext uri="{9D8B030D-6E8A-4147-A177-3AD203B41FA5}">
                      <a16:colId xmlns:a16="http://schemas.microsoft.com/office/drawing/2014/main" val="3659626158"/>
                    </a:ext>
                  </a:extLst>
                </a:gridCol>
              </a:tblGrid>
              <a:tr h="293511">
                <a:tc>
                  <a:txBody>
                    <a:bodyPr/>
                    <a:lstStyle/>
                    <a:p>
                      <a:r>
                        <a:rPr lang="en-GB" dirty="0"/>
                        <a:t>Outcome</a:t>
                      </a:r>
                      <a:endParaRPr lang="en-US" dirty="0"/>
                    </a:p>
                  </a:txBody>
                  <a:tcPr>
                    <a:solidFill>
                      <a:srgbClr val="50899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>
                    <a:solidFill>
                      <a:srgbClr val="5089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608575"/>
                  </a:ext>
                </a:extLst>
              </a:tr>
              <a:tr h="293511">
                <a:tc>
                  <a:txBody>
                    <a:bodyPr/>
                    <a:lstStyle/>
                    <a:p>
                      <a:r>
                        <a:rPr lang="en-US" dirty="0"/>
                        <a:t>Approved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4,362,232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059132"/>
                  </a:ext>
                </a:extLst>
              </a:tr>
              <a:tr h="293511">
                <a:tc>
                  <a:txBody>
                    <a:bodyPr/>
                    <a:lstStyle/>
                    <a:p>
                      <a:r>
                        <a:rPr lang="en-US" dirty="0"/>
                        <a:t>Denied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713,641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089140"/>
                  </a:ext>
                </a:extLst>
              </a:tr>
            </a:tbl>
          </a:graphicData>
        </a:graphic>
      </p:graphicFrame>
      <p:pic>
        <p:nvPicPr>
          <p:cNvPr id="9" name="Content Placeholder 8" descr="A pie chart with a green triangle and a blue triangle&#10;&#10;Description automatically generated">
            <a:extLst>
              <a:ext uri="{FF2B5EF4-FFF2-40B4-BE49-F238E27FC236}">
                <a16:creationId xmlns:a16="http://schemas.microsoft.com/office/drawing/2014/main" id="{70248A0B-B87F-37CF-9CAD-5A936C2427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3225" t="6796" r="9739" b="11460"/>
          <a:stretch/>
        </p:blipFill>
        <p:spPr>
          <a:xfrm>
            <a:off x="1117600" y="1690265"/>
            <a:ext cx="4343400" cy="4608835"/>
          </a:xfrm>
        </p:spPr>
      </p:pic>
    </p:spTree>
    <p:extLst>
      <p:ext uri="{BB962C8B-B14F-4D97-AF65-F5344CB8AC3E}">
        <p14:creationId xmlns:p14="http://schemas.microsoft.com/office/powerpoint/2010/main" val="389585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E190A84E-B748-B81D-C9D1-9A8191631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Distribution</a:t>
            </a:r>
            <a:endParaRPr lang="en-US" dirty="0"/>
          </a:p>
        </p:txBody>
      </p:sp>
      <p:pic>
        <p:nvPicPr>
          <p:cNvPr id="25" name="Content Placeholder 24" descr="A graph of a distribution of loan amount&#10;&#10;Description automatically generated">
            <a:extLst>
              <a:ext uri="{FF2B5EF4-FFF2-40B4-BE49-F238E27FC236}">
                <a16:creationId xmlns:a16="http://schemas.microsoft.com/office/drawing/2014/main" id="{36A75EF6-41CA-1579-544E-00A565E732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4406" t="5322" r="7808" b="1080"/>
          <a:stretch/>
        </p:blipFill>
        <p:spPr>
          <a:xfrm>
            <a:off x="318515" y="1784435"/>
            <a:ext cx="5557496" cy="3555209"/>
          </a:xfrm>
        </p:spPr>
      </p:pic>
      <p:pic>
        <p:nvPicPr>
          <p:cNvPr id="15" name="Content Placeholder 14" descr="A graph of a distribution of property value&#10;&#10;Description automatically generated">
            <a:extLst>
              <a:ext uri="{FF2B5EF4-FFF2-40B4-BE49-F238E27FC236}">
                <a16:creationId xmlns:a16="http://schemas.microsoft.com/office/drawing/2014/main" id="{97AB4BAD-AC57-99B6-FC0D-D1243E6FF2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46" t="4748" r="7967"/>
          <a:stretch/>
        </p:blipFill>
        <p:spPr>
          <a:xfrm>
            <a:off x="6152821" y="1784435"/>
            <a:ext cx="5557496" cy="3618027"/>
          </a:xfr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48B3E9C-ECAE-9687-2DEF-09CCA08C5526}"/>
              </a:ext>
            </a:extLst>
          </p:cNvPr>
          <p:cNvSpPr txBox="1"/>
          <p:nvPr/>
        </p:nvSpPr>
        <p:spPr>
          <a:xfrm>
            <a:off x="6680202" y="5690741"/>
            <a:ext cx="42107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Median loan amount: $355,000</a:t>
            </a:r>
          </a:p>
          <a:p>
            <a:r>
              <a:rPr lang="en-US" sz="1400"/>
              <a:t>Mean loan amount: $522,0000</a:t>
            </a:r>
          </a:p>
          <a:p>
            <a:r>
              <a:rPr lang="en-US" sz="1400"/>
              <a:t>Mode property value: $255,000</a:t>
            </a:r>
            <a:endParaRPr 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C9B9D6-025B-8B8F-F611-42872F3E47E3}"/>
              </a:ext>
            </a:extLst>
          </p:cNvPr>
          <p:cNvSpPr txBox="1"/>
          <p:nvPr/>
        </p:nvSpPr>
        <p:spPr>
          <a:xfrm>
            <a:off x="838200" y="5690741"/>
            <a:ext cx="4673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Median loan amount: $285,000</a:t>
            </a:r>
          </a:p>
          <a:p>
            <a:r>
              <a:rPr lang="en-US" sz="1400"/>
              <a:t>Mean loan amount: $382,0000</a:t>
            </a:r>
          </a:p>
          <a:p>
            <a:r>
              <a:rPr lang="en-US" sz="1400"/>
              <a:t>Mode loan amount: $205,000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0883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440E6-2C41-0D94-AC92-7282406C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Mortgage Application by Age</a:t>
            </a:r>
          </a:p>
        </p:txBody>
      </p:sp>
      <p:pic>
        <p:nvPicPr>
          <p:cNvPr id="5" name="Content Placeholder 4" descr="A graph of a person with a blue bar&#10;&#10;Description automatically generated with medium confidence">
            <a:extLst>
              <a:ext uri="{FF2B5EF4-FFF2-40B4-BE49-F238E27FC236}">
                <a16:creationId xmlns:a16="http://schemas.microsoft.com/office/drawing/2014/main" id="{DCF6D33A-95C6-6AA1-AFBD-34C1F8440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1" t="6040" r="8609" b="670"/>
          <a:stretch/>
        </p:blipFill>
        <p:spPr>
          <a:xfrm>
            <a:off x="5037609" y="1648257"/>
            <a:ext cx="6316191" cy="484461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C17B05-3ADC-FDD0-36C4-6170F63526C5}"/>
              </a:ext>
            </a:extLst>
          </p:cNvPr>
          <p:cNvSpPr txBox="1"/>
          <p:nvPr/>
        </p:nvSpPr>
        <p:spPr>
          <a:xfrm>
            <a:off x="1243317" y="2532816"/>
            <a:ext cx="31608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most common age to apply for a mortgage in between 25-34.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Rejection and Acceptance follow the same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age discrimination for mortgage applicants.</a:t>
            </a:r>
          </a:p>
        </p:txBody>
      </p:sp>
    </p:spTree>
    <p:extLst>
      <p:ext uri="{BB962C8B-B14F-4D97-AF65-F5344CB8AC3E}">
        <p14:creationId xmlns:p14="http://schemas.microsoft.com/office/powerpoint/2010/main" val="212862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F5BAC-4ADA-FB64-AC96-D6E274535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Component Analysis</a:t>
            </a:r>
          </a:p>
        </p:txBody>
      </p:sp>
      <p:pic>
        <p:nvPicPr>
          <p:cNvPr id="6" name="Content Placeholder 5" descr="A graph with a line&#10;&#10;Description automatically generated">
            <a:extLst>
              <a:ext uri="{FF2B5EF4-FFF2-40B4-BE49-F238E27FC236}">
                <a16:creationId xmlns:a16="http://schemas.microsoft.com/office/drawing/2014/main" id="{4A5E854B-6A66-742B-0447-9CAC991B61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2533" y="1337857"/>
            <a:ext cx="6382879" cy="4787160"/>
          </a:xfr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D42FD765-4B37-D47B-0EFD-2E17C06359D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47038579"/>
              </p:ext>
            </p:extLst>
          </p:nvPr>
        </p:nvGraphicFramePr>
        <p:xfrm>
          <a:off x="6993890" y="2116975"/>
          <a:ext cx="4461510" cy="3214834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487170">
                  <a:extLst>
                    <a:ext uri="{9D8B030D-6E8A-4147-A177-3AD203B41FA5}">
                      <a16:colId xmlns:a16="http://schemas.microsoft.com/office/drawing/2014/main" val="1206285925"/>
                    </a:ext>
                  </a:extLst>
                </a:gridCol>
                <a:gridCol w="1487170">
                  <a:extLst>
                    <a:ext uri="{9D8B030D-6E8A-4147-A177-3AD203B41FA5}">
                      <a16:colId xmlns:a16="http://schemas.microsoft.com/office/drawing/2014/main" val="2802668395"/>
                    </a:ext>
                  </a:extLst>
                </a:gridCol>
                <a:gridCol w="1487170">
                  <a:extLst>
                    <a:ext uri="{9D8B030D-6E8A-4147-A177-3AD203B41FA5}">
                      <a16:colId xmlns:a16="http://schemas.microsoft.com/office/drawing/2014/main" val="468538881"/>
                    </a:ext>
                  </a:extLst>
                </a:gridCol>
              </a:tblGrid>
              <a:tr h="898354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Principal Component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50899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Proportion of Variance Explained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50899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Cumulative Proportion of Variance Explained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5089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145008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PC1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0.289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0.289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852497491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PC2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0.214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0.503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917514770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PC3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0.077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0.58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559596885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PC4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0.062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0.643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416341293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PC5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0.055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0.697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50912265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PC6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0.045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0.742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351465128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PC7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0.039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0.782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450303358"/>
                  </a:ext>
                </a:extLst>
              </a:tr>
              <a:tr h="268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PC8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0.036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</a:rPr>
                        <a:t>0.818</a:t>
                      </a:r>
                      <a:endParaRPr lang="en-GB" sz="1400" dirty="0">
                        <a:effectLst/>
                        <a:latin typeface="+mn-lt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591098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55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Slide Background">
            <a:extLst>
              <a:ext uri="{FF2B5EF4-FFF2-40B4-BE49-F238E27FC236}">
                <a16:creationId xmlns:a16="http://schemas.microsoft.com/office/drawing/2014/main" id="{5CC50F2E-EF04-4D7A-A09C-5AEF6E5EA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8760E64-5A41-72D1-579F-DC5F0A170A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4507" y="18087"/>
            <a:ext cx="4617491" cy="5468314"/>
          </a:xfrm>
          <a:prstGeom prst="rect">
            <a:avLst/>
          </a:prstGeom>
          <a:ln>
            <a:noFill/>
          </a:ln>
          <a:effectLst>
            <a:outerShdw blurRad="635000" dist="254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D4C3BC-C5D7-3333-1121-EC2090B42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475" y="684945"/>
            <a:ext cx="3520854" cy="43113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Modelling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077159-8F25-37EF-1679-ED04BE7F9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9475" y="5856941"/>
            <a:ext cx="3520854" cy="676071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59" name="Picture 58" descr="Programming data on computer monitor">
            <a:extLst>
              <a:ext uri="{FF2B5EF4-FFF2-40B4-BE49-F238E27FC236}">
                <a16:creationId xmlns:a16="http://schemas.microsoft.com/office/drawing/2014/main" id="{987F5E48-0D4A-E749-565E-3823E92AA5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23" r="8178" b="-1"/>
          <a:stretch/>
        </p:blipFill>
        <p:spPr>
          <a:xfrm>
            <a:off x="-2" y="10"/>
            <a:ext cx="7571799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05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298CB0-B80E-3C99-4187-B92C4FA7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Measuring model performance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D05BE9-4067-8EF9-3355-478FB05DB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en-US" sz="1700" dirty="0"/>
              <a:t>Precision, Recall, F1 score and ROC-AUC to measure the performance. </a:t>
            </a:r>
          </a:p>
          <a:p>
            <a:pPr marL="0" indent="0">
              <a:buNone/>
            </a:pPr>
            <a:endParaRPr lang="en-US" sz="1700" dirty="0"/>
          </a:p>
          <a:p>
            <a:r>
              <a:rPr lang="en-US" sz="1700" b="1" dirty="0"/>
              <a:t>Precision </a:t>
            </a:r>
            <a:r>
              <a:rPr lang="en-US" sz="1700" dirty="0"/>
              <a:t>measures the accuracy of positive predictions. </a:t>
            </a:r>
          </a:p>
          <a:p>
            <a:pPr lvl="1"/>
            <a:r>
              <a:rPr lang="en-US" sz="1700" dirty="0"/>
              <a:t>This is important in my model as a false positive would mean giving someone a prediction of approval for a mortgage and then getting denied.</a:t>
            </a:r>
          </a:p>
          <a:p>
            <a:pPr lvl="1"/>
            <a:r>
              <a:rPr lang="en-US" sz="1700" dirty="0"/>
              <a:t> This would be the worst outcome for my model as customers could damage their credit cores with failed applications.</a:t>
            </a:r>
          </a:p>
          <a:p>
            <a:pPr lvl="1"/>
            <a:r>
              <a:rPr lang="en-US" sz="1700" dirty="0"/>
              <a:t> Furthermore, it would undermine customer trust in the model/function.</a:t>
            </a:r>
          </a:p>
          <a:p>
            <a:endParaRPr lang="en-US" sz="1700" dirty="0"/>
          </a:p>
        </p:txBody>
      </p:sp>
      <p:pic>
        <p:nvPicPr>
          <p:cNvPr id="22" name="Picture 21" descr="Yellow paper folded as graph">
            <a:extLst>
              <a:ext uri="{FF2B5EF4-FFF2-40B4-BE49-F238E27FC236}">
                <a16:creationId xmlns:a16="http://schemas.microsoft.com/office/drawing/2014/main" id="{FF2C43F9-B6C6-19C5-EB94-0A7D4F484E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58" r="25448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7546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725B-57F0-1E13-17C5-5E3DFB332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en-US" sz="3200" dirty="0"/>
              <a:t>Modelling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702BBC-288F-5865-53E0-EA6228E23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2543364"/>
            <a:ext cx="3434180" cy="3599019"/>
          </a:xfrm>
        </p:spPr>
        <p:txBody>
          <a:bodyPr>
            <a:normAutofit/>
          </a:bodyPr>
          <a:lstStyle/>
          <a:p>
            <a:endParaRPr lang="en-US" sz="1700" dirty="0"/>
          </a:p>
          <a:p>
            <a:endParaRPr lang="en-US" sz="1700" dirty="0"/>
          </a:p>
          <a:p>
            <a:pPr marL="0" indent="0">
              <a:buNone/>
            </a:pPr>
            <a:r>
              <a:rPr lang="en-US" sz="1700" dirty="0"/>
              <a:t>The are the supervised learning classification models tested:</a:t>
            </a:r>
          </a:p>
          <a:p>
            <a:endParaRPr lang="en-US" sz="1700" dirty="0"/>
          </a:p>
          <a:p>
            <a:pPr lvl="1"/>
            <a:r>
              <a:rPr lang="en-US" sz="1700" dirty="0"/>
              <a:t>Random Forest</a:t>
            </a:r>
          </a:p>
          <a:p>
            <a:pPr lvl="1"/>
            <a:r>
              <a:rPr lang="en-US" sz="1700" dirty="0"/>
              <a:t>Logistic Regression </a:t>
            </a:r>
          </a:p>
          <a:p>
            <a:pPr lvl="1"/>
            <a:r>
              <a:rPr lang="en-US" sz="1700" dirty="0"/>
              <a:t>Support Vector Machine</a:t>
            </a:r>
          </a:p>
          <a:p>
            <a:pPr lvl="1"/>
            <a:r>
              <a:rPr lang="en-US" sz="1700" dirty="0"/>
              <a:t>eXtreme Gradient Boosting</a:t>
            </a:r>
          </a:p>
          <a:p>
            <a:pPr lvl="1"/>
            <a:r>
              <a:rPr lang="en-US" sz="1700" dirty="0"/>
              <a:t>Light Gradient Boosting Machine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6CA4668-4BB7-40AF-BF5F-24ADA119CF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1624823"/>
              </p:ext>
            </p:extLst>
          </p:nvPr>
        </p:nvGraphicFramePr>
        <p:xfrm>
          <a:off x="669235" y="702366"/>
          <a:ext cx="6221895" cy="5459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103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BED9-C0BC-DBFE-1CFB-306AEA9F2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 dirty="0"/>
              <a:t>Model Selection-  LightGBM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7F02F-8D90-50D0-5BB7-6CA8F8695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21673" y="2540506"/>
            <a:ext cx="5872665" cy="4413450"/>
          </a:xfrm>
        </p:spPr>
        <p:txBody>
          <a:bodyPr>
            <a:normAutofit/>
          </a:bodyPr>
          <a:lstStyle/>
          <a:p>
            <a:pPr lvl="1"/>
            <a:r>
              <a:rPr lang="en-US" sz="1800" dirty="0"/>
              <a:t>Gradient Boosting:</a:t>
            </a:r>
          </a:p>
          <a:p>
            <a:pPr lvl="2"/>
            <a:r>
              <a:rPr lang="en-US" sz="1400" dirty="0"/>
              <a:t>Builds models in a sequential manner where each new model corrects errors made by the previous ones.</a:t>
            </a:r>
          </a:p>
          <a:p>
            <a:pPr lvl="1"/>
            <a:r>
              <a:rPr lang="en-US" sz="1800" dirty="0"/>
              <a:t>Leaf-wise Growth:</a:t>
            </a:r>
          </a:p>
          <a:p>
            <a:pPr lvl="2"/>
            <a:r>
              <a:rPr lang="en-US" sz="1400" dirty="0"/>
              <a:t>Unlike traditional boosting methods that grow trees level-wise, LightGBM grows trees leaf-wise. This means it splits the leaf with the maximum loss reduction, leading to a more complex and potentially more accurate model.</a:t>
            </a:r>
          </a:p>
          <a:p>
            <a:pPr lvl="1"/>
            <a:r>
              <a:rPr lang="en-US" sz="1800" dirty="0"/>
              <a:t>Histogram-based Algorithm:</a:t>
            </a:r>
          </a:p>
          <a:p>
            <a:pPr lvl="2"/>
            <a:r>
              <a:rPr lang="en-US" sz="1400" dirty="0"/>
              <a:t>LightGBM uses a histogram-based algorithm to bucket continuous feature values into discrete bins, significantly speeding up the training process and reducing memory usage.</a:t>
            </a:r>
          </a:p>
          <a:p>
            <a:pPr marL="457200" lvl="1" indent="0">
              <a:buNone/>
            </a:pPr>
            <a:endParaRPr lang="en-US" sz="1600" dirty="0"/>
          </a:p>
          <a:p>
            <a:endParaRPr lang="en-US" sz="1600" dirty="0"/>
          </a:p>
        </p:txBody>
      </p:sp>
      <p:pic>
        <p:nvPicPr>
          <p:cNvPr id="7" name="Picture 6" descr="Graph">
            <a:extLst>
              <a:ext uri="{FF2B5EF4-FFF2-40B4-BE49-F238E27FC236}">
                <a16:creationId xmlns:a16="http://schemas.microsoft.com/office/drawing/2014/main" id="{67DB2BD6-3838-0FC5-8C53-F481C554F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2" r="25827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36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719569-6D44-56EA-A2C4-354CB63A6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Performance Evaluation</a:t>
            </a:r>
          </a:p>
        </p:txBody>
      </p:sp>
      <p:pic>
        <p:nvPicPr>
          <p:cNvPr id="5" name="Content Placeholder 4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6C10E1B1-24C6-F1AF-96E7-4D48C0B34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9" t="7337" r="8866" b="2070"/>
          <a:stretch/>
        </p:blipFill>
        <p:spPr>
          <a:xfrm>
            <a:off x="1028608" y="1907822"/>
            <a:ext cx="5065867" cy="4162257"/>
          </a:xfrm>
          <a:prstGeom prst="rect">
            <a:avLst/>
          </a:prstGeom>
        </p:spPr>
      </p:pic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8BBF2BA-0C34-CEC1-C03F-B28D0B5B07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5756160"/>
              </p:ext>
            </p:extLst>
          </p:nvPr>
        </p:nvGraphicFramePr>
        <p:xfrm>
          <a:off x="6654844" y="2483555"/>
          <a:ext cx="4698956" cy="241582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67611">
                  <a:extLst>
                    <a:ext uri="{9D8B030D-6E8A-4147-A177-3AD203B41FA5}">
                      <a16:colId xmlns:a16="http://schemas.microsoft.com/office/drawing/2014/main" val="2685380577"/>
                    </a:ext>
                  </a:extLst>
                </a:gridCol>
                <a:gridCol w="1181867">
                  <a:extLst>
                    <a:ext uri="{9D8B030D-6E8A-4147-A177-3AD203B41FA5}">
                      <a16:colId xmlns:a16="http://schemas.microsoft.com/office/drawing/2014/main" val="4037665185"/>
                    </a:ext>
                  </a:extLst>
                </a:gridCol>
                <a:gridCol w="1174739">
                  <a:extLst>
                    <a:ext uri="{9D8B030D-6E8A-4147-A177-3AD203B41FA5}">
                      <a16:colId xmlns:a16="http://schemas.microsoft.com/office/drawing/2014/main" val="1859330799"/>
                    </a:ext>
                  </a:extLst>
                </a:gridCol>
                <a:gridCol w="1174739">
                  <a:extLst>
                    <a:ext uri="{9D8B030D-6E8A-4147-A177-3AD203B41FA5}">
                      <a16:colId xmlns:a16="http://schemas.microsoft.com/office/drawing/2014/main" val="3612196879"/>
                    </a:ext>
                  </a:extLst>
                </a:gridCol>
              </a:tblGrid>
              <a:tr h="387768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              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Precision    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Recall  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f1-score   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209097"/>
                  </a:ext>
                </a:extLst>
              </a:tr>
              <a:tr h="312143"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0.80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0.67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0.73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16956937"/>
                  </a:ext>
                </a:extLst>
              </a:tr>
              <a:tr h="304801"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0.71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0.83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0.77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902885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br>
                        <a:rPr lang="en-GB" sz="1200" dirty="0">
                          <a:solidFill>
                            <a:schemeClr val="bg1"/>
                          </a:solidFill>
                          <a:effectLst/>
                        </a:rPr>
                      </a:b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br>
                        <a:rPr lang="en-GB" sz="1200" dirty="0">
                          <a:effectLst/>
                        </a:rPr>
                      </a:br>
                      <a:endParaRPr lang="en-GB" sz="1200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br>
                        <a:rPr lang="en-GB" sz="1200" dirty="0">
                          <a:effectLst/>
                        </a:rPr>
                      </a:br>
                      <a:endParaRPr lang="en-GB" sz="1200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456084883"/>
                  </a:ext>
                </a:extLst>
              </a:tr>
              <a:tr h="280529"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Accuracy 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             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        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0.75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12671412"/>
                  </a:ext>
                </a:extLst>
              </a:tr>
              <a:tr h="361244"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Macro - Avg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0.76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0.75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0.75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037958595"/>
                  </a:ext>
                </a:extLst>
              </a:tr>
              <a:tr h="327378">
                <a:tc>
                  <a:txBody>
                    <a:bodyPr/>
                    <a:lstStyle/>
                    <a:p>
                      <a:pPr algn="r"/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Weighted - Avg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8100" marR="38100" marT="38100" marB="38100">
                    <a:solidFill>
                      <a:srgbClr val="00434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0.76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0.75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</a:rPr>
                        <a:t>0.75</a:t>
                      </a:r>
                      <a:endParaRPr lang="en-GB" sz="12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218141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29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45174-2A24-7988-89E7-28E7EEA93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Transparency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85209-3A33-8247-E4CB-A33BB46C6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40" y="2346422"/>
            <a:ext cx="3145142" cy="36029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Model transparency is of utmost importance for this app</a:t>
            </a:r>
          </a:p>
          <a:p>
            <a:r>
              <a:rPr lang="en-US" sz="2000" dirty="0"/>
              <a:t>Enables customers to understand the factors that made the decision.</a:t>
            </a:r>
          </a:p>
          <a:p>
            <a:r>
              <a:rPr lang="en-US" sz="2000" dirty="0"/>
              <a:t>Property Value and Loan Amount have the largest effect on likelihood of mortgage approval.</a:t>
            </a:r>
          </a:p>
        </p:txBody>
      </p:sp>
      <p:pic>
        <p:nvPicPr>
          <p:cNvPr id="9" name="Content Placeholder 8" descr="A graph with blue rectangles&#10;&#10;Description automatically generated">
            <a:extLst>
              <a:ext uri="{FF2B5EF4-FFF2-40B4-BE49-F238E27FC236}">
                <a16:creationId xmlns:a16="http://schemas.microsoft.com/office/drawing/2014/main" id="{0FEFF7EB-F1F6-1847-1437-65E98922F21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4308764" y="1836219"/>
            <a:ext cx="7108144" cy="42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0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Figures of houses in different position and sizes">
            <a:extLst>
              <a:ext uri="{FF2B5EF4-FFF2-40B4-BE49-F238E27FC236}">
                <a16:creationId xmlns:a16="http://schemas.microsoft.com/office/drawing/2014/main" id="{23877D7F-0803-8DF5-4109-D62D56548B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7" r="1909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35E181-0B71-30FA-DB44-56BA1F280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30" y="226006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Poll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C39F1-2EED-7921-3580-0E0E217DA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229" y="4629234"/>
            <a:ext cx="397338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How many people would like to buy a house/or already own a house?</a:t>
            </a:r>
          </a:p>
        </p:txBody>
      </p:sp>
    </p:spTree>
    <p:extLst>
      <p:ext uri="{BB962C8B-B14F-4D97-AF65-F5344CB8AC3E}">
        <p14:creationId xmlns:p14="http://schemas.microsoft.com/office/powerpoint/2010/main" val="78600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Four wooden houses with different sizes">
            <a:extLst>
              <a:ext uri="{FF2B5EF4-FFF2-40B4-BE49-F238E27FC236}">
                <a16:creationId xmlns:a16="http://schemas.microsoft.com/office/drawing/2014/main" id="{E17770F7-0386-ADA3-93BA-A9A4D13B5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10" b="1362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6E80BE5-FE6A-9D63-C641-08044A4F5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Demo time…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AE535EC-57D6-D3BF-049F-5EAD4F428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945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B8452-D5D5-1141-4159-482212C2A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Future Developments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FCCE6-131D-81E0-D2DF-B12E3869F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More time cleaning the data.</a:t>
            </a:r>
          </a:p>
          <a:p>
            <a:r>
              <a:rPr lang="en-US" sz="2000" dirty="0"/>
              <a:t>Computational power for more model tuning.</a:t>
            </a:r>
          </a:p>
          <a:p>
            <a:r>
              <a:rPr lang="en-US" sz="2000" dirty="0"/>
              <a:t>UK data.</a:t>
            </a:r>
          </a:p>
          <a:p>
            <a:r>
              <a:rPr lang="en-US" sz="2000" dirty="0"/>
              <a:t>Information on macro lending decisions.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5" name="Picture 14" descr="Office building overlayed with stock market graphs">
            <a:extLst>
              <a:ext uri="{FF2B5EF4-FFF2-40B4-BE49-F238E27FC236}">
                <a16:creationId xmlns:a16="http://schemas.microsoft.com/office/drawing/2014/main" id="{3B1276F3-565E-6216-FB6E-8CE230D04C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23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7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midsection of a person holding a miniature house">
            <a:extLst>
              <a:ext uri="{FF2B5EF4-FFF2-40B4-BE49-F238E27FC236}">
                <a16:creationId xmlns:a16="http://schemas.microsoft.com/office/drawing/2014/main" id="{DD8F662E-C66B-14B2-D338-6A8F06175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099" b="161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1FFCDE-146B-B10F-6C59-6FD80E54E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 for your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765CE-E7F2-44B6-388E-E62F20E72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81282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11F7B-EF6C-7758-7C47-CE6D78005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The Situation</a:t>
            </a:r>
          </a:p>
        </p:txBody>
      </p:sp>
      <p:pic>
        <p:nvPicPr>
          <p:cNvPr id="18" name="Picture 17" descr="Houses in an area">
            <a:extLst>
              <a:ext uri="{FF2B5EF4-FFF2-40B4-BE49-F238E27FC236}">
                <a16:creationId xmlns:a16="http://schemas.microsoft.com/office/drawing/2014/main" id="{BE73B61C-1481-2B07-F93B-414755C1B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08" r="19677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F7E73-80D9-8DA3-55C3-D95C11A4C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140690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dirty="0"/>
              <a:t>Owning a home is highly aspirational and a key life milestone: 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sz="1300" dirty="0"/>
              <a:t>Financial stability.</a:t>
            </a:r>
          </a:p>
          <a:p>
            <a:r>
              <a:rPr lang="en-US" sz="1300" dirty="0"/>
              <a:t>Potential property value appreciation. </a:t>
            </a:r>
          </a:p>
          <a:p>
            <a:r>
              <a:rPr lang="en-US" sz="1300" dirty="0"/>
              <a:t>Stability.</a:t>
            </a:r>
          </a:p>
          <a:p>
            <a:r>
              <a:rPr lang="en-US" sz="1300" dirty="0"/>
              <a:t>Free from the whims of landlords.</a:t>
            </a:r>
          </a:p>
          <a:p>
            <a:r>
              <a:rPr lang="en-US" sz="1300" dirty="0"/>
              <a:t>Fosters a stronger sense of community.</a:t>
            </a:r>
          </a:p>
          <a:p>
            <a:r>
              <a:rPr lang="en-US" sz="1300" dirty="0"/>
              <a:t>Offers financial security for future generations.</a:t>
            </a:r>
          </a:p>
          <a:p>
            <a:r>
              <a:rPr lang="en-US" sz="1300" dirty="0"/>
              <a:t>A base to build from.</a:t>
            </a:r>
          </a:p>
          <a:p>
            <a:r>
              <a:rPr lang="en-US" sz="1300" dirty="0"/>
              <a:t>And many more…</a:t>
            </a:r>
          </a:p>
        </p:txBody>
      </p:sp>
    </p:spTree>
    <p:extLst>
      <p:ext uri="{BB962C8B-B14F-4D97-AF65-F5344CB8AC3E}">
        <p14:creationId xmlns:p14="http://schemas.microsoft.com/office/powerpoint/2010/main" val="389398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0E0F2-061F-09D8-807F-4D1BC8A2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FB88F-16F5-10FF-1A0C-548E92059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i="1" dirty="0"/>
          </a:p>
          <a:p>
            <a:pPr marL="0" indent="0" algn="ctr">
              <a:buNone/>
            </a:pPr>
            <a:r>
              <a:rPr lang="en-US" sz="2000" i="1" dirty="0"/>
              <a:t>“What do I have to do to get a mortgage?”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Mortgage approval process is a ‘black-box’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Denied applications show on your credit report for a year.</a:t>
            </a: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E9B04232-230F-E7BB-DED6-F8E655630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" r="51131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695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09C8AF-9162-118A-1E1D-C96520B7B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A Solution? </a:t>
            </a:r>
          </a:p>
        </p:txBody>
      </p:sp>
      <p:pic>
        <p:nvPicPr>
          <p:cNvPr id="5" name="Picture 4" descr="Four wooden houses with different sizes">
            <a:extLst>
              <a:ext uri="{FF2B5EF4-FFF2-40B4-BE49-F238E27FC236}">
                <a16:creationId xmlns:a16="http://schemas.microsoft.com/office/drawing/2014/main" id="{13239294-7CB3-1413-5BC3-0189B4C5B9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72" r="12494" b="-2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BF40-D983-BD67-11A9-D4D30AFBA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470245"/>
            <a:ext cx="4156512" cy="3769835"/>
          </a:xfrm>
        </p:spPr>
        <p:txBody>
          <a:bodyPr anchor="ctr">
            <a:normAutofit/>
          </a:bodyPr>
          <a:lstStyle/>
          <a:p>
            <a:r>
              <a:rPr lang="en-US" sz="1900" dirty="0"/>
              <a:t> Develop a mortgage prediction app that allows users to determine potential approval before submitting official applications.</a:t>
            </a:r>
          </a:p>
          <a:p>
            <a:r>
              <a:rPr lang="en-US" sz="1900" dirty="0"/>
              <a:t>This will help prevent users from making unnecessary applications that could harm their chances of obtaining a mortgage in the future.</a:t>
            </a:r>
          </a:p>
          <a:p>
            <a:r>
              <a:rPr lang="en-US" sz="1900" dirty="0"/>
              <a:t>Provide users with reasons for the decision so they know what they need to improve on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6745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FDE18C16-5440-0563-9EDD-E1B7CD9A0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61278-042A-A637-36BD-70E008241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3721D-003C-E178-B050-28C62A7EA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Data Collection</a:t>
            </a:r>
          </a:p>
          <a:p>
            <a:r>
              <a:rPr lang="en-US" sz="2000" dirty="0"/>
              <a:t>Data Wrangling</a:t>
            </a:r>
          </a:p>
          <a:p>
            <a:r>
              <a:rPr lang="en-US" sz="2000" dirty="0"/>
              <a:t>EDA</a:t>
            </a:r>
          </a:p>
          <a:p>
            <a:r>
              <a:rPr lang="en-US" sz="2000" dirty="0"/>
              <a:t>Predictive Analysis</a:t>
            </a:r>
          </a:p>
          <a:p>
            <a:r>
              <a:rPr lang="en-US" sz="2000" dirty="0"/>
              <a:t>Predictor App</a:t>
            </a:r>
          </a:p>
        </p:txBody>
      </p:sp>
    </p:spTree>
    <p:extLst>
      <p:ext uri="{BB962C8B-B14F-4D97-AF65-F5344CB8AC3E}">
        <p14:creationId xmlns:p14="http://schemas.microsoft.com/office/powerpoint/2010/main" val="3665398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A screenshot of a web page&#10;&#10;Description automatically generated">
            <a:extLst>
              <a:ext uri="{FF2B5EF4-FFF2-40B4-BE49-F238E27FC236}">
                <a16:creationId xmlns:a16="http://schemas.microsoft.com/office/drawing/2014/main" id="{CFFA2B71-F7DC-4084-6D75-DCCAC4E1F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109" r="17565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08DBA-FCF5-A3E8-C419-645C238E0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0BECE8-6C07-58AC-66C9-C204FD70F967}"/>
              </a:ext>
            </a:extLst>
          </p:cNvPr>
          <p:cNvSpPr txBox="1"/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https://ffiec.cfpb.gov/data-browser/data/2022?category=states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658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74F7F-4957-0FF4-E47C-D8BA3DD1E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200" dirty="0"/>
              <a:t>Data Wrangling</a:t>
            </a:r>
          </a:p>
        </p:txBody>
      </p:sp>
      <p:pic>
        <p:nvPicPr>
          <p:cNvPr id="9" name="Content Placeholder 8" descr="A graph of data heatmap&#10;&#10;Description automatically generated">
            <a:extLst>
              <a:ext uri="{FF2B5EF4-FFF2-40B4-BE49-F238E27FC236}">
                <a16:creationId xmlns:a16="http://schemas.microsoft.com/office/drawing/2014/main" id="{0F55B3B5-B833-1EE5-4E08-9B95B5B6BF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4" r="19270"/>
          <a:stretch/>
        </p:blipFill>
        <p:spPr>
          <a:xfrm>
            <a:off x="5447543" y="1096692"/>
            <a:ext cx="5906257" cy="534619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193FD5-6A49-7562-EA76-F15D42E1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6160" y="5145030"/>
            <a:ext cx="604047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B1B0AA7A-DD6A-C58B-A4F1-8F7F91E02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8397276"/>
              </p:ext>
            </p:extLst>
          </p:nvPr>
        </p:nvGraphicFramePr>
        <p:xfrm>
          <a:off x="1000754" y="2331720"/>
          <a:ext cx="2844800" cy="10972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422400">
                  <a:extLst>
                    <a:ext uri="{9D8B030D-6E8A-4147-A177-3AD203B41FA5}">
                      <a16:colId xmlns:a16="http://schemas.microsoft.com/office/drawing/2014/main" val="2005748140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542583800"/>
                    </a:ext>
                  </a:extLst>
                </a:gridCol>
              </a:tblGrid>
              <a:tr h="322839">
                <a:tc>
                  <a:txBody>
                    <a:bodyPr/>
                    <a:lstStyle/>
                    <a:p>
                      <a:r>
                        <a:rPr lang="en-US" dirty="0"/>
                        <a:t>Dimension</a:t>
                      </a:r>
                    </a:p>
                  </a:txBody>
                  <a:tcPr>
                    <a:solidFill>
                      <a:srgbClr val="50899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>
                    <a:solidFill>
                      <a:srgbClr val="5089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676470"/>
                  </a:ext>
                </a:extLst>
              </a:tr>
              <a:tr h="322839">
                <a:tc>
                  <a:txBody>
                    <a:bodyPr/>
                    <a:lstStyle/>
                    <a:p>
                      <a:r>
                        <a:rPr lang="en-US" dirty="0"/>
                        <a:t>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5,081,179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433740"/>
                  </a:ext>
                </a:extLst>
              </a:tr>
              <a:tr h="3228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Columns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13974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A38AF47-8EB8-1199-661D-78DABDBDF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862167"/>
              </p:ext>
            </p:extLst>
          </p:nvPr>
        </p:nvGraphicFramePr>
        <p:xfrm>
          <a:off x="1077660" y="4029480"/>
          <a:ext cx="2690988" cy="1515288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345494">
                  <a:extLst>
                    <a:ext uri="{9D8B030D-6E8A-4147-A177-3AD203B41FA5}">
                      <a16:colId xmlns:a16="http://schemas.microsoft.com/office/drawing/2014/main" val="3481086412"/>
                    </a:ext>
                  </a:extLst>
                </a:gridCol>
                <a:gridCol w="1345494">
                  <a:extLst>
                    <a:ext uri="{9D8B030D-6E8A-4147-A177-3AD203B41FA5}">
                      <a16:colId xmlns:a16="http://schemas.microsoft.com/office/drawing/2014/main" val="1913158561"/>
                    </a:ext>
                  </a:extLst>
                </a:gridCol>
              </a:tblGrid>
              <a:tr h="378822">
                <a:tc>
                  <a:txBody>
                    <a:bodyPr/>
                    <a:lstStyle/>
                    <a:p>
                      <a:r>
                        <a:rPr lang="en-US" dirty="0"/>
                        <a:t>Exemption</a:t>
                      </a:r>
                    </a:p>
                  </a:txBody>
                  <a:tcPr>
                    <a:solidFill>
                      <a:srgbClr val="50899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>
                    <a:solidFill>
                      <a:srgbClr val="5089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677176"/>
                  </a:ext>
                </a:extLst>
              </a:tr>
              <a:tr h="378822">
                <a:tc>
                  <a:txBody>
                    <a:bodyPr/>
                    <a:lstStyle/>
                    <a:p>
                      <a:r>
                        <a:rPr lang="en-US" dirty="0"/>
                        <a:t>‘Exempt’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942,042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103074"/>
                  </a:ext>
                </a:extLst>
              </a:tr>
              <a:tr h="378822">
                <a:tc>
                  <a:txBody>
                    <a:bodyPr/>
                    <a:lstStyle/>
                    <a:p>
                      <a:r>
                        <a:rPr lang="en-US" dirty="0"/>
                        <a:t>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1,756,100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492920"/>
                  </a:ext>
                </a:extLst>
              </a:tr>
              <a:tr h="378822">
                <a:tc>
                  <a:txBody>
                    <a:bodyPr/>
                    <a:lstStyle/>
                    <a:p>
                      <a:r>
                        <a:rPr lang="en-US" dirty="0"/>
                        <a:t>8888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8,547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934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73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6DD592F-B82A-3B2E-DEF1-6FBC38A3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141711"/>
            <a:ext cx="3234466" cy="34743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Exploratory Data Analysis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193FD5-6A49-7562-EA76-F15D42E1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Financial graphs on a dark display">
            <a:extLst>
              <a:ext uri="{FF2B5EF4-FFF2-40B4-BE49-F238E27FC236}">
                <a16:creationId xmlns:a16="http://schemas.microsoft.com/office/drawing/2014/main" id="{6E234F0A-603B-B4AB-DD3E-2D0D8903C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72" r="18380"/>
          <a:stretch/>
        </p:blipFill>
        <p:spPr>
          <a:xfrm>
            <a:off x="4615543" y="10"/>
            <a:ext cx="75764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29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75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684</Words>
  <Application>Microsoft Macintosh PowerPoint</Application>
  <PresentationFormat>Widescreen</PresentationFormat>
  <Paragraphs>171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Helvetica</vt:lpstr>
      <vt:lpstr>Office Theme</vt:lpstr>
      <vt:lpstr>Mortgage Loan Predictor </vt:lpstr>
      <vt:lpstr>Poll</vt:lpstr>
      <vt:lpstr>The Situation</vt:lpstr>
      <vt:lpstr>The Problem</vt:lpstr>
      <vt:lpstr>A Solution? </vt:lpstr>
      <vt:lpstr>Methodology </vt:lpstr>
      <vt:lpstr>Data Collection</vt:lpstr>
      <vt:lpstr>Data Wrangling</vt:lpstr>
      <vt:lpstr>Exploratory Data Analysis</vt:lpstr>
      <vt:lpstr>Approved v. Denied</vt:lpstr>
      <vt:lpstr>Data Distribution</vt:lpstr>
      <vt:lpstr>Mortgage Application by Age</vt:lpstr>
      <vt:lpstr>Principle Component Analysis</vt:lpstr>
      <vt:lpstr>Modelling</vt:lpstr>
      <vt:lpstr>Measuring model performance</vt:lpstr>
      <vt:lpstr>Modelling</vt:lpstr>
      <vt:lpstr>Model Selection-  LightGBM</vt:lpstr>
      <vt:lpstr>Performance Evaluation</vt:lpstr>
      <vt:lpstr>Model Transparency</vt:lpstr>
      <vt:lpstr>Demo time…</vt:lpstr>
      <vt:lpstr>Future Developments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Martin</dc:creator>
  <cp:lastModifiedBy>Alex Martin</cp:lastModifiedBy>
  <cp:revision>27</cp:revision>
  <dcterms:created xsi:type="dcterms:W3CDTF">2024-07-04T13:35:18Z</dcterms:created>
  <dcterms:modified xsi:type="dcterms:W3CDTF">2024-07-05T14:50:28Z</dcterms:modified>
</cp:coreProperties>
</file>

<file path=docProps/thumbnail.jpeg>
</file>